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34"/>
  </p:notesMasterIdLst>
  <p:handoutMasterIdLst>
    <p:handoutMasterId r:id="rId35"/>
  </p:handoutMasterIdLst>
  <p:sldIdLst>
    <p:sldId id="338" r:id="rId5"/>
    <p:sldId id="343" r:id="rId6"/>
    <p:sldId id="366" r:id="rId7"/>
    <p:sldId id="384" r:id="rId8"/>
    <p:sldId id="368" r:id="rId9"/>
    <p:sldId id="385" r:id="rId10"/>
    <p:sldId id="370" r:id="rId11"/>
    <p:sldId id="371" r:id="rId12"/>
    <p:sldId id="372" r:id="rId13"/>
    <p:sldId id="373" r:id="rId14"/>
    <p:sldId id="374" r:id="rId15"/>
    <p:sldId id="386" r:id="rId16"/>
    <p:sldId id="400" r:id="rId17"/>
    <p:sldId id="401" r:id="rId18"/>
    <p:sldId id="392" r:id="rId19"/>
    <p:sldId id="381" r:id="rId20"/>
    <p:sldId id="402" r:id="rId21"/>
    <p:sldId id="382" r:id="rId22"/>
    <p:sldId id="363" r:id="rId23"/>
    <p:sldId id="362" r:id="rId24"/>
    <p:sldId id="395" r:id="rId25"/>
    <p:sldId id="396" r:id="rId26"/>
    <p:sldId id="397" r:id="rId27"/>
    <p:sldId id="398" r:id="rId28"/>
    <p:sldId id="399" r:id="rId29"/>
    <p:sldId id="393" r:id="rId30"/>
    <p:sldId id="403" r:id="rId31"/>
    <p:sldId id="380" r:id="rId32"/>
    <p:sldId id="388" r:id="rId3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DFF00"/>
    <a:srgbClr val="666666"/>
    <a:srgbClr val="1D4F91"/>
    <a:srgbClr val="828383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84" autoAdjust="0"/>
    <p:restoredTop sz="95673"/>
  </p:normalViewPr>
  <p:slideViewPr>
    <p:cSldViewPr snapToGrid="0" snapToObjects="1">
      <p:cViewPr varScale="1">
        <p:scale>
          <a:sx n="90" d="100"/>
          <a:sy n="90" d="100"/>
        </p:scale>
        <p:origin x="57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Intosh, James R." userId="d7dcb9df-b332-416f-bbb7-8e93e45b6fab" providerId="ADAL" clId="{672A28BD-A956-49B5-98A0-DEAA1565883F}"/>
    <pc:docChg chg="modSld">
      <pc:chgData name="McIntosh, James R." userId="d7dcb9df-b332-416f-bbb7-8e93e45b6fab" providerId="ADAL" clId="{672A28BD-A956-49B5-98A0-DEAA1565883F}" dt="2025-06-24T19:36:59.525" v="1" actId="1036"/>
      <pc:docMkLst>
        <pc:docMk/>
      </pc:docMkLst>
      <pc:sldChg chg="modSp mod">
        <pc:chgData name="McIntosh, James R." userId="d7dcb9df-b332-416f-bbb7-8e93e45b6fab" providerId="ADAL" clId="{672A28BD-A956-49B5-98A0-DEAA1565883F}" dt="2025-06-24T19:36:59.525" v="1" actId="1036"/>
        <pc:sldMkLst>
          <pc:docMk/>
          <pc:sldMk cId="3480944209" sldId="343"/>
        </pc:sldMkLst>
        <pc:picChg chg="mod">
          <ac:chgData name="McIntosh, James R." userId="d7dcb9df-b332-416f-bbb7-8e93e45b6fab" providerId="ADAL" clId="{672A28BD-A956-49B5-98A0-DEAA1565883F}" dt="2025-06-24T19:36:59.525" v="1" actId="1036"/>
          <ac:picMkLst>
            <pc:docMk/>
            <pc:sldMk cId="3480944209" sldId="343"/>
            <ac:picMk id="13" creationId="{BC81522E-E362-70BB-962D-9B838918713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6/24/2025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6/24/2025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F5E6C-2C8E-284E-62AF-7A9DC625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6D0D5-08B1-42C7-6A48-D50C7DA72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03929-7AD1-72C6-4864-A68C1937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17169-6D59-1249-97EB-ACCA0594B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24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0478B-8905-1E25-F672-E4C0E6FC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F9D7E-99FE-E0CB-0B5D-56A398444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06D3F-245F-3B81-1E41-35FC5C4DA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AA693-E4D9-1AD5-39E0-2FBDDC5B8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7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9E0C1-DF76-A431-66D6-3B7B4B401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6CB9E-4045-D73D-E7EF-B2F8E6A9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E573E-5198-1B61-AA67-3D2F997CB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AEB21-93D1-D767-EA17-9E37FC1EB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24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2FA5-4F51-898B-2EE2-385A7FA8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E923C-19E0-1DB1-E4E2-17EFBC73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51E87-F127-65A4-C057-89F20D066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CE23A-EEC1-445D-95E3-09AE3F220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905BA-B33A-0B4C-5396-2D2AFAB1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53DB-799F-7E48-63A3-A96B71F50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79A26-ABD9-0225-CC3B-F63ADCECE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5615E-BA5C-1B8E-8220-BD8AD83A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2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8AC9-4A4C-BE17-F5E7-93AF9F87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D65D5-240A-24C7-6AF9-077B7308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6B15E-0167-8DE7-D16E-D3E31DC6E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A49C4-5A9A-F435-0C66-E523D45DD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26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1409-4B51-E21D-DD8A-FD3244EE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1A607-B66D-5507-2A5F-43DD0D4E5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63B50-D660-C6FC-AB68-0266CFEE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2FF84-B927-4E93-E714-EF831F04A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80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D7249-3C7D-87D5-5E7F-F330DB526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B3EEC-0EC2-26B8-2D44-D7D44C714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1423E-E537-0660-E729-9D800234D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B9A71-2317-286B-C585-471FAEA06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211C-1DB4-D920-2E87-F405FE3F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5FC95-D782-28FA-EE18-54A880F6A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0DFEF-B625-7C50-F33B-81C6915D7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DD52A-B314-5FA4-CC1D-652E96EAB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50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EF830-7C7D-A6C0-B04C-8A35AAB9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DBF44-94E4-B0B8-0E88-2F5AB020D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6CAB5-09AD-4EAB-6A9F-7A3F3CC86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C8757-A0F6-95BA-B282-897C4625C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362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D02F-3E1C-93A5-9F0E-BAF98A6BA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C0C24-A748-521B-3A92-42D4A3651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02C6D-4A04-C455-4A46-A5AD2B510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EF51D-BD6F-37A8-BDD4-2253879DD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9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78F8-3A6B-C897-EE64-889183F5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13604-65D6-1AC5-80EF-0CBD8ADBB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D7D46-9549-3B9B-EB2D-31AE4DC4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3C68-930F-505E-201A-729A3E91E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9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51FA-2251-D04A-E087-222F29BE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04A23-FD41-76DA-A5A3-228821BA6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DE3C4-9E57-7312-8D1C-D5E8D5618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84CDE-3650-22E1-6F22-338F1308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4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78F1-028F-A338-4DFA-026FD926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8DE5C-F65D-691F-3593-D544AC81D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D0760-213E-DBF4-ECB2-5C4993A97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B15C1-860F-31DF-7201-7F03B5669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8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8A23-CCED-E593-13E1-C4AC3381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A48EE-464A-0E30-2D4E-125EC728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AE357-BC32-7F70-F910-4DC874B99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B921-88E1-1CAE-840F-5B4F353D0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43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5A80-2B3D-A49F-C4BA-0BB69E68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A23F9-EC11-EE7B-4EDE-AF3963F44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08FA9-3803-A028-C7B9-43F7A84C0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0D76-68AA-B578-499B-8C9308371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76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E5F13-74EB-E5A3-7ACD-6EB062B1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778EF-6CEC-50D7-390D-B74FA50D5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84F8E-A672-8708-EC23-40E146DBC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26D0A-DA16-63E9-4DDC-381A879D2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2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70608-F2E4-5A63-BCD9-3DFC5FA4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4A3AC-CA4B-E8D6-CF42-7FDC212C6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D7986-F477-07BF-D6E8-596BF6427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A39A6-2825-BCBE-2926-1257C0BE5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86146-C23D-FD9F-E8EC-4382786A4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3B4E0-EFCE-5C59-ECB0-50538AEC1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52117-37E5-95D5-24BA-5DEDBAF18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58E2F-E0E8-FA94-8BB0-2693D9517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8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4EE0-C635-EC8F-92DE-8E85CE88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9FE24-24AB-E89C-D508-FA25B3264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CB571-440C-E752-7AEE-962560FF5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DD04-2723-7A0B-CEE8-6504DA3E7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18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9FEE-B764-D613-B417-CDFC66BD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F78AD-DD86-07D7-9872-E765BD92E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45CC8-C701-C56B-3B8B-6EF26D982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DA1B7-2636-6246-A3D8-AC8FF9DFC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E423F-919F-9D94-BC10-D8576AA9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9F597-D466-B388-BBF5-59608151F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7CE0D-08B5-C131-DAC4-CA48BDAF3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E09EE-1294-FF90-3DD1-5A659C408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71B3-8512-60DC-6F3E-918243B7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FA612-EA45-AD3D-3443-245B18F72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DB914-BA05-80F6-EC6C-447AC4330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8EE7-A9CF-3899-8A2E-DCADACE66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95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7E7F-713A-769F-5458-A6114217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9C82E-0859-B204-15BD-3F4DA697B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C24FA-8A58-558E-2839-EA8921EDC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6EF26-FAFF-FEBA-1089-C5771A49B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26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62274-E13D-EBE5-6DF9-30C1A88C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3CD70-0607-4D62-EF8F-FB8734471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30965-13C8-E122-7AE6-63BE5C4FF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C7203-B39F-2E20-74E7-135D1E3F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2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8169-743E-CC8F-A59F-9D869ECB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FE10C-46BC-D6B7-3CB6-3061D1318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5D2F6-02FA-A790-B644-BCDCAF51A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F2C5C-43FC-6A99-960B-E1B276DA4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10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29843-EBA6-5038-713A-E18CB612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AB2D0-B2F2-75DB-19C3-E28B741C4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62D10-B2AB-56E2-37CE-154536683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CC667-134E-12A1-91AD-912177FAB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2EED-1317-8267-B2F4-F3FF3BBD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5A0AB-57DA-AC6E-9001-760B14D14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BCA75-3B4F-9DD5-F237-3BB2986A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63FC6-4013-E823-ABC2-398F4719D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2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7F77C2-9654-2242-ADD1-B1157D5A57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UMIC-PPT-cover-page-design-0802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3714750"/>
            <a:ext cx="12192000" cy="3143250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9" name="Picture 8" descr="CUIMC-ko-logo-large.png">
            <a:extLst>
              <a:ext uri="{FF2B5EF4-FFF2-40B4-BE49-F238E27FC236}">
                <a16:creationId xmlns:a16="http://schemas.microsoft.com/office/drawing/2014/main" id="{4E8FC1BE-C716-5C46-A259-BC04461F2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ED7FD0-D892-9143-A8AA-489C3FA99E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57618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849387"/>
            <a:ext cx="6638544" cy="150880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3200" b="0" i="0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9728D9F9-56C1-F64A-9CD6-800216EEB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367" y="1833658"/>
            <a:ext cx="7727865" cy="4101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4446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55828" y="1833660"/>
            <a:ext cx="3581739" cy="410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03662" y="1833660"/>
            <a:ext cx="6670306" cy="410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662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55828" y="1833660"/>
            <a:ext cx="7735824" cy="4101472"/>
          </a:xfrm>
          <a:prstGeom prst="rect">
            <a:avLst/>
          </a:prstGeom>
        </p:spPr>
        <p:txBody>
          <a:bodyPr lIns="0" rIns="182880">
            <a:noAutofit/>
          </a:bodyPr>
          <a:lstStyle>
            <a:lvl1pPr marL="0" marR="0" indent="-310896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Pct val="100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6619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55828" y="1833659"/>
            <a:ext cx="7735824" cy="41014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8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48640" indent="-279400">
              <a:lnSpc>
                <a:spcPts val="2300"/>
              </a:lnSpc>
              <a:buClr>
                <a:srgbClr val="1D4F91"/>
              </a:buClr>
              <a:buFont typeface="Arial" charset="0"/>
              <a:buChar char="•"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662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4447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369" y="1833658"/>
            <a:ext cx="4268652" cy="4101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3005" y="-7952"/>
            <a:ext cx="7078995" cy="6233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3004" y="965197"/>
            <a:ext cx="7078995" cy="4969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5165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369" y="1834652"/>
            <a:ext cx="4268652" cy="41004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"/>
            <a:ext cx="12192000" cy="62388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E00C3-CCCE-314C-B79B-D54403EA7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5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CA280-7948-374B-8475-C9993D412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3A091-CAB8-584B-B8E7-A6DD7F0B17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CFE3-F17F-5640-8781-96EDED97C2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ED87A-FCC3-AD4E-B1A9-FF9902407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FD1F78-CF93-BE40-9FAB-5FD95D447F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2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7E34E-E16B-5843-9C3C-0768F6344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D8862-28C2-1248-A64A-453EA1DAE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852961"/>
            <a:ext cx="6638544" cy="98260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362840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4952999"/>
            <a:ext cx="6638544" cy="651933"/>
          </a:xfr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9007386-AA3F-1F4B-8EEE-C3E2C9CB3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3" y="6274393"/>
            <a:ext cx="3297324" cy="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8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39EAD0F-0857-0B4B-B430-7DD6F72FF46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55828" y="1839327"/>
            <a:ext cx="10515600" cy="40865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655828" y="835953"/>
            <a:ext cx="105156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859516" y="6316340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000" b="0" i="0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pPr/>
              <a:t>‹#›</a:t>
            </a:fld>
            <a:endParaRPr lang="en-US" sz="1000" b="0" i="0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0" name="Picture 9" descr="CUIMC-ko-logo-large.png">
            <a:extLst>
              <a:ext uri="{FF2B5EF4-FFF2-40B4-BE49-F238E27FC236}">
                <a16:creationId xmlns:a16="http://schemas.microsoft.com/office/drawing/2014/main" id="{A67E612B-A897-E644-BA17-13A7E8FEBD8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8" y="6348093"/>
            <a:ext cx="2802989" cy="3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08" r:id="rId10"/>
    <p:sldLayoutId id="2147483894" r:id="rId11"/>
    <p:sldLayoutId id="2147483895" r:id="rId12"/>
    <p:sldLayoutId id="2147483897" r:id="rId13"/>
    <p:sldLayoutId id="2147483907" r:id="rId14"/>
    <p:sldLayoutId id="2147483898" r:id="rId15"/>
    <p:sldLayoutId id="2147483900" r:id="rId16"/>
    <p:sldLayoutId id="2147483906" r:id="rId17"/>
    <p:sldLayoutId id="2147483902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None/>
        <a:defRPr sz="20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600"/>
        </a:spcBef>
        <a:buClr>
          <a:srgbClr val="1D4F91"/>
        </a:buClr>
        <a:buFont typeface="Lucida Grande"/>
        <a:buChar char="-"/>
        <a:defRPr sz="18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C5FC48-E523-6271-A4B4-B30EA55BD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362840"/>
            <a:ext cx="10515768" cy="2386584"/>
          </a:xfrm>
        </p:spPr>
        <p:txBody>
          <a:bodyPr>
            <a:normAutofit/>
          </a:bodyPr>
          <a:lstStyle/>
          <a:p>
            <a:r>
              <a:rPr lang="en-US" sz="4200" cap="none" dirty="0"/>
              <a:t>Hierarchical Bayesian estimation of motor-evoked potential recruitment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8C4F-4568-7F11-B1CE-E55DE7E5D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369" y="4952999"/>
            <a:ext cx="8859704" cy="651933"/>
          </a:xfrm>
        </p:spPr>
        <p:txBody>
          <a:bodyPr/>
          <a:lstStyle/>
          <a:p>
            <a:r>
              <a:rPr lang="en-US" dirty="0" err="1"/>
              <a:t>Vishu</a:t>
            </a:r>
            <a:r>
              <a:rPr lang="en-US" dirty="0"/>
              <a:t> Tyagi</a:t>
            </a:r>
          </a:p>
          <a:p>
            <a:r>
              <a:rPr lang="en-US" dirty="0"/>
              <a:t>Data Scientist @Carmel Lab, Columbia University (Neurology)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D7D809-5C6B-1803-A46A-54CDBD58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418" y="159265"/>
            <a:ext cx="727302" cy="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47997AA2-C4E3-DE37-E475-1B13777E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53" y="159265"/>
            <a:ext cx="3400137" cy="9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BF527-6679-7D05-F3E3-900DA1B96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63DD8-ABC2-B7F0-24B1-E8D304A12CE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rectified-logistic function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estimate threshold, along with other parameters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Hierarchical Bayesian gamma regression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simultaneously estimate recruitment curves for multiple participants 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posterior distributions over curve parameters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helps quantify uncertainty in estimation using the 95% highest density interval (HDI)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10B8B-0E5C-5EDA-18BB-215E18D9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598011-9929-623B-9457-8F283C08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7"/>
            <a:ext cx="5132827" cy="58705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7DC824-9AD1-DEAA-EDE2-E05D8FAD9122}"/>
              </a:ext>
            </a:extLst>
          </p:cNvPr>
          <p:cNvSpPr/>
          <p:nvPr/>
        </p:nvSpPr>
        <p:spPr>
          <a:xfrm>
            <a:off x="10289132" y="4680064"/>
            <a:ext cx="1244499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2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320A-8275-7AB5-C281-5224CA9D5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25B77-1163-581C-1F88-5E349C98D8B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rectified-logistic function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estimate threshold, along with other parameters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Hierarchical Bayesian gamma regression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simultaneously estimate recruitment curves for multiple participants 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posterior distributions over curve parameters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helps quantify uncertainty in estimation using the 95% highest density interval (HDI)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indent="0">
              <a:buNone/>
            </a:pPr>
            <a:endParaRPr lang="en-US" sz="1800" dirty="0"/>
          </a:p>
          <a:p>
            <a:pPr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FAA2C-DAFD-5548-403A-071ACCD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787CA7-6AF8-8903-3B21-ACBFFF13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7"/>
            <a:ext cx="5132826" cy="58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2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D2F87-0BF2-C18B-E02B-530A3F97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5682EF-5307-DA1A-4B7D-CED55AA5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Superior predictive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27CD8-9BD3-5F08-7E1F-314674B0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920" y="1364178"/>
            <a:ext cx="10424160" cy="4343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9748D-23EB-DE86-88CA-4CEABB09BF1D}"/>
              </a:ext>
            </a:extLst>
          </p:cNvPr>
          <p:cNvSpPr/>
          <p:nvPr/>
        </p:nvSpPr>
        <p:spPr>
          <a:xfrm>
            <a:off x="753694" y="3258292"/>
            <a:ext cx="10554386" cy="2449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6E7D-459A-9662-35F9-A9E03EFA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036BE-61AB-C497-5CE3-47FC12E5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Superior predictive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C47BF-5572-B8DD-1A4A-EE14882D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920" y="1364178"/>
            <a:ext cx="1042416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DA1A-55E7-7AEB-1B64-FF930DA9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9623F-059C-7B87-E71E-ED0D3AF2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Robustness to outliers</a:t>
            </a:r>
          </a:p>
        </p:txBody>
      </p:sp>
      <p:pic>
        <p:nvPicPr>
          <p:cNvPr id="4" name="Picture 3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2DEB7581-5095-9DC1-0C6B-A7244AE5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52" y="1381991"/>
            <a:ext cx="10335096" cy="4306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56A7FE-3FF3-5FBB-5181-CA851D93A946}"/>
              </a:ext>
            </a:extLst>
          </p:cNvPr>
          <p:cNvSpPr/>
          <p:nvPr/>
        </p:nvSpPr>
        <p:spPr>
          <a:xfrm>
            <a:off x="290556" y="3240479"/>
            <a:ext cx="10972992" cy="24478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8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75F7A-D70C-4826-4BA3-447E3F043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7DF9A-1AF2-5B78-2276-84C4DBDC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Robustness to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92264-AA06-B229-B082-86186722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8452" y="1381991"/>
            <a:ext cx="10335096" cy="43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6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D820-FA28-73BB-A6F2-ECB7E684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367E69-C98A-112B-7269-C84B1319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Improved threshold estimation on sparse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93C56F-AF64-C5A4-901B-77D9C468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0801" y="1264062"/>
            <a:ext cx="7619501" cy="47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D2537-10A9-461E-9B09-E7A4BAB2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AD8AC-EF62-6D8D-10AC-0D3CAA61EE4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6718749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/>
              <a:t>Test hypotheses related to shift in threshold</a:t>
            </a: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useful for assessing effectiveness of an intervention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Use hierarchical Bayesian model to</a:t>
            </a: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estimate participant-level threshold differences between pre- and post-intervention phases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summarize the location (and scale) of these differences using population-level parameter(s)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 the 95% highest density interval (HDI) of the population-level parameter to test hypotheses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everything within the same model!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167CF7-412B-2F39-E56A-17DA9905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Detecting shift in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E6A17-BD6B-A115-AE11-03C46FC9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29451" y="69272"/>
            <a:ext cx="2610840" cy="60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5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33DE-D977-0F4A-DF1F-2ACF0E984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7710EA-D2E7-B698-FB9C-48439258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Supersedes the signed-rank test</a:t>
            </a:r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E05391A-6ECE-28A7-51E7-27A2F5379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91" y="1341663"/>
            <a:ext cx="8034818" cy="46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BD2FF-AAC6-5B70-1B24-93334AFC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C72FD7-D6A6-C370-600E-ACAA84CD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Multiple comparisons don’t require post-hoc 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8E093-FC4E-6619-3BB2-AD5BC7C3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2431" y="1230359"/>
            <a:ext cx="7767474" cy="47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77D7-9937-3088-A08E-CA5AC728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40C98-5134-D4A9-8205-148F0DC0591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7735824" cy="4101472"/>
          </a:xfrm>
        </p:spPr>
        <p:txBody>
          <a:bodyPr/>
          <a:lstStyle/>
          <a:p>
            <a:pPr indent="0">
              <a:buNone/>
            </a:pPr>
            <a:r>
              <a:rPr lang="en-US" sz="1800" dirty="0"/>
              <a:t>MEP – Motor-evoked potential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spinal cord stimulation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transcranial magnetic stimulation, etc. …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modulate neural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44C80-3AC1-ABA8-6483-00D318B0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1522E-E362-70BB-962D-9B838918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543" y="3002060"/>
            <a:ext cx="4326665" cy="123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FA208-DBDD-08A0-2003-BE69386B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0801" y="163586"/>
            <a:ext cx="5132831" cy="58705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F593A9-C632-0D33-4ABA-D3CDB553E1B4}"/>
              </a:ext>
            </a:extLst>
          </p:cNvPr>
          <p:cNvSpPr/>
          <p:nvPr/>
        </p:nvSpPr>
        <p:spPr>
          <a:xfrm>
            <a:off x="1188720" y="3790604"/>
            <a:ext cx="4006735" cy="4355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6EA51-6D39-764D-D9A1-6B6BE0316897}"/>
              </a:ext>
            </a:extLst>
          </p:cNvPr>
          <p:cNvSpPr/>
          <p:nvPr/>
        </p:nvSpPr>
        <p:spPr>
          <a:xfrm>
            <a:off x="6388284" y="2455026"/>
            <a:ext cx="5145348" cy="36714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B5876-71C9-7036-94CA-50635FED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A8524-4DD3-D77B-5281-6D68C16C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71664-CE9A-F669-5CDF-A4367F5E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78D4D0-A632-951E-9744-2369BA4E242B}"/>
              </a:ext>
            </a:extLst>
          </p:cNvPr>
          <p:cNvSpPr/>
          <p:nvPr/>
        </p:nvSpPr>
        <p:spPr>
          <a:xfrm>
            <a:off x="6148887" y="1092848"/>
            <a:ext cx="5025081" cy="26953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82896-1DC7-E0C6-152E-2A3E8343F93F}"/>
              </a:ext>
            </a:extLst>
          </p:cNvPr>
          <p:cNvSpPr/>
          <p:nvPr/>
        </p:nvSpPr>
        <p:spPr>
          <a:xfrm>
            <a:off x="7916333" y="3987823"/>
            <a:ext cx="2985216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F768-B5E2-4E71-D105-A9EF042BDBF4}"/>
              </a:ext>
            </a:extLst>
          </p:cNvPr>
          <p:cNvSpPr/>
          <p:nvPr/>
        </p:nvSpPr>
        <p:spPr>
          <a:xfrm>
            <a:off x="658367" y="1092849"/>
            <a:ext cx="2856729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95B779-06DF-C72B-F130-8BF3DCBA5D44}"/>
              </a:ext>
            </a:extLst>
          </p:cNvPr>
          <p:cNvSpPr/>
          <p:nvPr/>
        </p:nvSpPr>
        <p:spPr>
          <a:xfrm>
            <a:off x="1272066" y="2240063"/>
            <a:ext cx="2548084" cy="9350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FDD7F-1816-3434-3DBC-CD6BFE54A39A}"/>
              </a:ext>
            </a:extLst>
          </p:cNvPr>
          <p:cNvSpPr/>
          <p:nvPr/>
        </p:nvSpPr>
        <p:spPr>
          <a:xfrm>
            <a:off x="930786" y="4442372"/>
            <a:ext cx="2296032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E8D34A-7A9A-EB79-3858-21F836173452}"/>
              </a:ext>
            </a:extLst>
          </p:cNvPr>
          <p:cNvSpPr/>
          <p:nvPr/>
        </p:nvSpPr>
        <p:spPr>
          <a:xfrm>
            <a:off x="2891252" y="3987824"/>
            <a:ext cx="5025081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65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2D0F-75F1-F812-4D21-F6E95DD78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768C99-D547-4286-0C4D-7342BF8C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F9617-8303-B671-10AB-641B5020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854A8C-F808-8135-B5D5-99AC0F59A934}"/>
              </a:ext>
            </a:extLst>
          </p:cNvPr>
          <p:cNvSpPr/>
          <p:nvPr/>
        </p:nvSpPr>
        <p:spPr>
          <a:xfrm>
            <a:off x="6148887" y="1092848"/>
            <a:ext cx="5025081" cy="26953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E4AAF-52A6-B92F-BD45-A5079941044D}"/>
              </a:ext>
            </a:extLst>
          </p:cNvPr>
          <p:cNvSpPr/>
          <p:nvPr/>
        </p:nvSpPr>
        <p:spPr>
          <a:xfrm>
            <a:off x="7916333" y="3987823"/>
            <a:ext cx="2985216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F9694-D3C2-19D1-5514-AB01BAC866F4}"/>
              </a:ext>
            </a:extLst>
          </p:cNvPr>
          <p:cNvSpPr/>
          <p:nvPr/>
        </p:nvSpPr>
        <p:spPr>
          <a:xfrm>
            <a:off x="658367" y="1092849"/>
            <a:ext cx="2904230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8D082-16E3-38A3-C779-E42AE42738EF}"/>
              </a:ext>
            </a:extLst>
          </p:cNvPr>
          <p:cNvSpPr/>
          <p:nvPr/>
        </p:nvSpPr>
        <p:spPr>
          <a:xfrm>
            <a:off x="1272066" y="2240063"/>
            <a:ext cx="2548084" cy="9350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0C87C8-1DDD-593A-CBC6-9982C7FB7498}"/>
              </a:ext>
            </a:extLst>
          </p:cNvPr>
          <p:cNvSpPr/>
          <p:nvPr/>
        </p:nvSpPr>
        <p:spPr>
          <a:xfrm>
            <a:off x="930786" y="4442372"/>
            <a:ext cx="2296032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9ED888-F3D1-62C3-A810-FF1FA787C365}"/>
              </a:ext>
            </a:extLst>
          </p:cNvPr>
          <p:cNvSpPr/>
          <p:nvPr/>
        </p:nvSpPr>
        <p:spPr>
          <a:xfrm>
            <a:off x="2891252" y="3987824"/>
            <a:ext cx="5025081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066D5-8160-A900-19F2-83BB5D74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602A1-0AC3-16A9-DEBB-2F2F599C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B9279-4C50-AB8B-1068-83AC6F6E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6DFF69-CEA8-3A94-4E35-FE43638BD0F6}"/>
              </a:ext>
            </a:extLst>
          </p:cNvPr>
          <p:cNvSpPr/>
          <p:nvPr/>
        </p:nvSpPr>
        <p:spPr>
          <a:xfrm>
            <a:off x="6148887" y="1092848"/>
            <a:ext cx="5025081" cy="26953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B2837-8685-F502-D428-D1E7E9A00779}"/>
              </a:ext>
            </a:extLst>
          </p:cNvPr>
          <p:cNvSpPr/>
          <p:nvPr/>
        </p:nvSpPr>
        <p:spPr>
          <a:xfrm>
            <a:off x="7916333" y="3987823"/>
            <a:ext cx="2985216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8B8FB-C5D1-1D63-0449-291CEE663F8A}"/>
              </a:ext>
            </a:extLst>
          </p:cNvPr>
          <p:cNvSpPr/>
          <p:nvPr/>
        </p:nvSpPr>
        <p:spPr>
          <a:xfrm>
            <a:off x="658367" y="1092849"/>
            <a:ext cx="2785477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97DB88-0636-3C3D-86E1-1CBC0BBF10F0}"/>
              </a:ext>
            </a:extLst>
          </p:cNvPr>
          <p:cNvSpPr/>
          <p:nvPr/>
        </p:nvSpPr>
        <p:spPr>
          <a:xfrm>
            <a:off x="1272066" y="2240063"/>
            <a:ext cx="2548084" cy="9350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CBA3E-FFA6-97DA-21F8-B31DA00FAACB}"/>
              </a:ext>
            </a:extLst>
          </p:cNvPr>
          <p:cNvSpPr/>
          <p:nvPr/>
        </p:nvSpPr>
        <p:spPr>
          <a:xfrm>
            <a:off x="930786" y="4442372"/>
            <a:ext cx="2296032" cy="1614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52F7C-8094-7101-54E9-863E4421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E8540-9433-2AFA-85D0-FBD7F7D9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4A194-DD5F-F52F-3915-49423D84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7FC23D-F971-F255-4A24-7AAA1C6A3991}"/>
              </a:ext>
            </a:extLst>
          </p:cNvPr>
          <p:cNvSpPr/>
          <p:nvPr/>
        </p:nvSpPr>
        <p:spPr>
          <a:xfrm>
            <a:off x="6148887" y="1092848"/>
            <a:ext cx="5025081" cy="26953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4BEBB-76F9-CC47-7AB5-64C541B7ED58}"/>
              </a:ext>
            </a:extLst>
          </p:cNvPr>
          <p:cNvSpPr/>
          <p:nvPr/>
        </p:nvSpPr>
        <p:spPr>
          <a:xfrm>
            <a:off x="6148887" y="3987822"/>
            <a:ext cx="4752662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96AA1-BC4E-4892-F8CB-05C681BB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34DA-2470-39FF-694B-88FF3737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49ECB-51AB-3422-28A6-82C2C177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1BA7E7-CC28-666C-F172-5B82DDDED131}"/>
              </a:ext>
            </a:extLst>
          </p:cNvPr>
          <p:cNvSpPr/>
          <p:nvPr/>
        </p:nvSpPr>
        <p:spPr>
          <a:xfrm>
            <a:off x="8277101" y="1092848"/>
            <a:ext cx="2896867" cy="26953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93BA4-3394-6C48-C47A-459FCBB392B8}"/>
              </a:ext>
            </a:extLst>
          </p:cNvPr>
          <p:cNvSpPr/>
          <p:nvPr/>
        </p:nvSpPr>
        <p:spPr>
          <a:xfrm>
            <a:off x="8277101" y="3987822"/>
            <a:ext cx="2624448" cy="2235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56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DF92F-35DC-1732-1024-E267B997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83F08-7D11-F2B9-7700-320F31F8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Use case – Optimizing location in spinal cord stimulation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5B796-D06E-B888-8DF4-AB368DB9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414" y="1092848"/>
            <a:ext cx="8849507" cy="51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3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F68E-0AF5-B10A-DD07-25D2BEE24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02127-7EE0-2FD1-EE35-B5EAE07EE87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9212567" cy="4921956"/>
          </a:xfrm>
        </p:spPr>
        <p:txBody>
          <a:bodyPr/>
          <a:lstStyle/>
          <a:p>
            <a:pPr marL="285750" indent="-285750"/>
            <a:r>
              <a:rPr lang="en-US" sz="1800" dirty="0"/>
              <a:t>R</a:t>
            </a:r>
            <a:r>
              <a:rPr lang="en-US" sz="1800" dirty="0">
                <a:solidFill>
                  <a:schemeClr val="tx1"/>
                </a:solidFill>
              </a:rPr>
              <a:t>ectified-logistic </a:t>
            </a:r>
            <a:r>
              <a:rPr lang="en-US" sz="1800" dirty="0"/>
              <a:t>function enables estimation of threshold, along with other key parameters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validated across human and rat datasets, including different stimulation modalities</a:t>
            </a:r>
            <a:endParaRPr lang="en-US" sz="1600" dirty="0"/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</a:rPr>
              <a:t>Improved  accuracy and power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reduced experimental burden on participants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 err="1">
                <a:solidFill>
                  <a:schemeClr val="tx1"/>
                </a:solidFill>
              </a:rPr>
              <a:t>hbMEP</a:t>
            </a:r>
            <a:r>
              <a:rPr lang="en-US" sz="1800" dirty="0">
                <a:solidFill>
                  <a:schemeClr val="tx1"/>
                </a:solidFill>
              </a:rPr>
              <a:t> – Implemented as an open source library in Python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Online Bayes – Guide efficient sampling during live experiments across multiple muscles</a:t>
            </a:r>
            <a:endParaRPr lang="en-US" sz="1800" dirty="0">
              <a:solidFill>
                <a:schemeClr val="tx1"/>
              </a:solidFill>
            </a:endParaRP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CCCD1-3F81-01B1-7D46-E199F5AE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7087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350C7-F67D-76B9-B195-8838C163B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D81CF-C2E1-CC37-26FD-17942CE7D9F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7388421" cy="4921956"/>
          </a:xfrm>
        </p:spPr>
        <p:txBody>
          <a:bodyPr/>
          <a:lstStyle/>
          <a:p>
            <a:pPr indent="0">
              <a:buNone/>
            </a:pPr>
            <a:r>
              <a:rPr lang="en-US" sz="1600" dirty="0">
                <a:solidFill>
                  <a:schemeClr val="tx1"/>
                </a:solidFill>
              </a:rPr>
              <a:t>Collaborators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L. M. Murray, A.. Asan, C. </a:t>
            </a:r>
            <a:r>
              <a:rPr lang="en-US" sz="1600" dirty="0" err="1">
                <a:solidFill>
                  <a:schemeClr val="tx1"/>
                </a:solidFill>
              </a:rPr>
              <a:t>Mandigo</a:t>
            </a:r>
            <a:r>
              <a:rPr lang="en-US" sz="1600" dirty="0">
                <a:solidFill>
                  <a:schemeClr val="tx1"/>
                </a:solidFill>
              </a:rPr>
              <a:t>, M. S. Virk, N. Y. </a:t>
            </a:r>
            <a:r>
              <a:rPr lang="en-US" sz="1600" dirty="0" err="1">
                <a:solidFill>
                  <a:schemeClr val="tx1"/>
                </a:solidFill>
              </a:rPr>
              <a:t>Harel</a:t>
            </a:r>
            <a:r>
              <a:rPr lang="en-US" sz="1600" dirty="0">
                <a:solidFill>
                  <a:schemeClr val="tx1"/>
                </a:solidFill>
              </a:rPr>
              <a:t>, J. B. Carmel, J.R McIntosh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tx1"/>
                </a:solidFill>
              </a:rPr>
              <a:t>vt2353@columbia.edu</a:t>
            </a:r>
          </a:p>
          <a:p>
            <a:pPr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j.mcintosh@columbia.edu</a:t>
            </a: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200" dirty="0">
                <a:solidFill>
                  <a:schemeClr val="tx1"/>
                </a:solidFill>
              </a:rPr>
              <a:t>This research was supported by the National Institutes of Health (R01NS124224, R01NS115470); and the Travis Roy Foundation Boston, MA (Investigator Initiated).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F89FC-E923-096B-0B74-C5F293BC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F27791-D151-7E89-E3B7-0C399E3D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4763" y="1819398"/>
            <a:ext cx="2743200" cy="792480"/>
          </a:xfrm>
          <a:prstGeom prst="rect">
            <a:avLst/>
          </a:prstGeom>
        </p:spPr>
      </p:pic>
      <p:pic>
        <p:nvPicPr>
          <p:cNvPr id="7" name="Google Shape;160;p1" descr="VA LOGO2.jpg">
            <a:extLst>
              <a:ext uri="{FF2B5EF4-FFF2-40B4-BE49-F238E27FC236}">
                <a16:creationId xmlns:a16="http://schemas.microsoft.com/office/drawing/2014/main" id="{90363EEE-AFC2-E8FC-50A0-3EE1C97644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50832" y="3043083"/>
            <a:ext cx="1285340" cy="12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0430E-16CC-3193-971F-5D1E64B7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63" y="2778724"/>
            <a:ext cx="1212105" cy="2569871"/>
          </a:xfrm>
          <a:prstGeom prst="rect">
            <a:avLst/>
          </a:prstGeom>
        </p:spPr>
      </p:pic>
      <p:pic>
        <p:nvPicPr>
          <p:cNvPr id="9" name="Picture 42" descr="Logo&#10;&#10;Description automatically generated">
            <a:extLst>
              <a:ext uri="{FF2B5EF4-FFF2-40B4-BE49-F238E27FC236}">
                <a16:creationId xmlns:a16="http://schemas.microsoft.com/office/drawing/2014/main" id="{BA4AC809-7554-B542-7921-69D3F4910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407" y="5053477"/>
            <a:ext cx="2291439" cy="79275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E970427-2E3D-B02E-6E79-5E18D887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418" y="159265"/>
            <a:ext cx="727302" cy="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5242A56F-A556-E2E4-E100-B6FD0045DD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853" y="159265"/>
            <a:ext cx="3400137" cy="9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5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AE74-B248-8E4A-77E1-E729D165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F8314-731A-E9D0-8993-3831324367F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6718749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Problem: Sparse data due to experimental constraints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non-convex search space for parameters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numerical optimizers (like </a:t>
            </a:r>
            <a:r>
              <a:rPr lang="en-US" sz="1600" dirty="0" err="1">
                <a:solidFill>
                  <a:schemeClr val="tx1"/>
                </a:solidFill>
              </a:rPr>
              <a:t>Nelder</a:t>
            </a:r>
            <a:r>
              <a:rPr lang="en-US" sz="1600" dirty="0">
                <a:solidFill>
                  <a:schemeClr val="tx1"/>
                </a:solidFill>
              </a:rPr>
              <a:t>-Mead) can get stuck in local minima</a:t>
            </a:r>
          </a:p>
          <a:p>
            <a:pPr indent="0">
              <a:buNone/>
            </a:pPr>
            <a:endParaRPr lang="en-US" sz="1800" dirty="0"/>
          </a:p>
          <a:p>
            <a:pPr indent="0">
              <a:buNone/>
            </a:pPr>
            <a:r>
              <a:rPr lang="en-US" sz="1800" dirty="0"/>
              <a:t>Approach: Hierarchical Bayesian framework!</a:t>
            </a:r>
          </a:p>
          <a:p>
            <a:pPr indent="0">
              <a:buNone/>
            </a:pPr>
            <a:endParaRPr lang="en-US" sz="1800" dirty="0"/>
          </a:p>
          <a:p>
            <a:pPr indent="0">
              <a:buNone/>
            </a:pPr>
            <a:r>
              <a:rPr lang="en-US" sz="1800" dirty="0"/>
              <a:t>Use hierarchical Bayesian model to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estimate </a:t>
            </a:r>
            <a:r>
              <a:rPr lang="en-US" sz="1600" dirty="0">
                <a:solidFill>
                  <a:schemeClr val="tx1"/>
                </a:solidFill>
                <a:highlight>
                  <a:srgbClr val="00FF00"/>
                </a:highlight>
              </a:rPr>
              <a:t>participant-level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chemeClr val="tx1"/>
                </a:solidFill>
                <a:highlight>
                  <a:srgbClr val="00FFFF"/>
                </a:highlight>
              </a:rPr>
              <a:t>population-level</a:t>
            </a:r>
            <a:r>
              <a:rPr lang="en-US" sz="1600" dirty="0">
                <a:solidFill>
                  <a:schemeClr val="tx1"/>
                </a:solidFill>
              </a:rPr>
              <a:t> parameters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participants with few samples will “shrink” or “pool” towards the overall population estimate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participants with enough samples can “diverge” more from the population estimate, depending on their data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43023-6560-1953-44D8-75801181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Hierarchical Bayesian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72236-B0F1-426C-2403-B881A5866B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78338" y="1217124"/>
            <a:ext cx="3853709" cy="47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9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F2C4-6565-139D-008B-2EE1062D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B4345-6F84-F5E2-FD07-2CD60B30513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6718749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Use estimated population-level parameters to simulate synthetic data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54A378-BA38-EBF5-D344-4E299F28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Synthetic data generation</a:t>
            </a:r>
          </a:p>
        </p:txBody>
      </p:sp>
      <p:pic>
        <p:nvPicPr>
          <p:cNvPr id="4" name="Picture 3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D5043B78-BABE-3840-8D7D-F60DB8E8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8"/>
          <a:stretch/>
        </p:blipFill>
        <p:spPr>
          <a:xfrm>
            <a:off x="655828" y="2074127"/>
            <a:ext cx="7653647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6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D6A2-353F-00FA-C941-F887513B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65559-E6CA-7F5E-44AB-7130380EC5A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7735824" cy="4101472"/>
          </a:xfrm>
        </p:spPr>
        <p:txBody>
          <a:bodyPr/>
          <a:lstStyle/>
          <a:p>
            <a:pPr indent="0">
              <a:buNone/>
            </a:pPr>
            <a:r>
              <a:rPr lang="en-US" sz="1800" dirty="0"/>
              <a:t>MEP – Motor-evoked potential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spinal cord stimulation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transcranial magnetic stimulation, etc. …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modulate neural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22325F-71A5-890B-5B6E-BF0F69F8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1693E-42EC-264A-2ADC-0E5453E0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543" y="2989948"/>
            <a:ext cx="4326665" cy="123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EA11DA-ED09-B149-856C-4CD97B76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0801" y="163586"/>
            <a:ext cx="5132830" cy="5870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1FAC4E-8FFB-A5F9-7635-1F18472EC9DE}"/>
              </a:ext>
            </a:extLst>
          </p:cNvPr>
          <p:cNvSpPr/>
          <p:nvPr/>
        </p:nvSpPr>
        <p:spPr>
          <a:xfrm>
            <a:off x="6388284" y="4690752"/>
            <a:ext cx="5145348" cy="14357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AD9DC-E47C-0319-3C78-F0F0EC532059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597E4-1FA8-6112-CA61-297990E1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49648-D4F2-E366-968B-89F8C255F74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7" y="1112206"/>
            <a:ext cx="6041855" cy="4932644"/>
          </a:xfrm>
        </p:spPr>
        <p:txBody>
          <a:bodyPr/>
          <a:lstStyle/>
          <a:p>
            <a:pPr indent="0">
              <a:buNone/>
            </a:pPr>
            <a:r>
              <a:rPr lang="en-US" sz="1800" dirty="0"/>
              <a:t>MEP – Motor-evoked potential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spinal cord stimulation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transcranial magnetic stimulation, etc. …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modulate neural activity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non-linear, non-decreasing function (usually a sigmoid)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Illustrate the recruitment of motor units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2CAA52-1125-6D63-9533-DB09C763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437B-E907-7CE4-C303-A7528C20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543" y="2989948"/>
            <a:ext cx="4326665" cy="123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81A804-977E-8FAA-9EE6-62A24989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0801" y="163586"/>
            <a:ext cx="5132830" cy="5870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963053-5B93-6B62-4420-79B1FE715AAF}"/>
              </a:ext>
            </a:extLst>
          </p:cNvPr>
          <p:cNvSpPr/>
          <p:nvPr/>
        </p:nvSpPr>
        <p:spPr>
          <a:xfrm>
            <a:off x="6388284" y="4690752"/>
            <a:ext cx="5145348" cy="14357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725E-FA79-03CD-FF05-0863B097E771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85ACC-E74A-3AAE-4F57-A33D1E2C44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00801" y="163586"/>
            <a:ext cx="5132829" cy="5870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E84426-742B-DA44-1A2F-C86C975C0EE4}"/>
              </a:ext>
            </a:extLst>
          </p:cNvPr>
          <p:cNvSpPr/>
          <p:nvPr/>
        </p:nvSpPr>
        <p:spPr>
          <a:xfrm>
            <a:off x="10328757" y="2499607"/>
            <a:ext cx="1244499" cy="35345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39D91-DF20-B867-EC06-759F6487700F}"/>
              </a:ext>
            </a:extLst>
          </p:cNvPr>
          <p:cNvSpPr/>
          <p:nvPr/>
        </p:nvSpPr>
        <p:spPr>
          <a:xfrm>
            <a:off x="6388284" y="4680064"/>
            <a:ext cx="5145348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13AF7-D054-40E3-BB3A-A5F8AFE8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91C459-0249-1305-75FE-10F2B25E68C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1257277" lvl="2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B6E11-CBF8-49DA-1F13-8B0D6B68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A4AEBE-E595-2453-B9DE-AE0B662D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6"/>
            <a:ext cx="5132829" cy="587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39524E-4143-D9B3-3DAE-77D43351099F}"/>
              </a:ext>
            </a:extLst>
          </p:cNvPr>
          <p:cNvSpPr/>
          <p:nvPr/>
        </p:nvSpPr>
        <p:spPr>
          <a:xfrm>
            <a:off x="6388284" y="4680064"/>
            <a:ext cx="5145348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583AE-2D0D-00ED-B96E-1CCE040F9C57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8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D46C-355B-6B35-0D23-677D0B01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D55C0-D96B-6A58-FB33-0158CB2FCF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1257277" lvl="2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EECAF-1BE0-8F16-F164-2B09FAA7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DCEE3-4650-987A-8450-BFE93B8D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6"/>
            <a:ext cx="5132828" cy="587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3C3377-7A37-0143-CE87-0499F894CC0B}"/>
              </a:ext>
            </a:extLst>
          </p:cNvPr>
          <p:cNvSpPr/>
          <p:nvPr/>
        </p:nvSpPr>
        <p:spPr>
          <a:xfrm>
            <a:off x="6388284" y="4680064"/>
            <a:ext cx="5145348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F6C14-43FA-B89A-DEDA-99A3E5731600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56B7-8B3E-F052-A42D-72FE071B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3FEA3-ECCA-4607-3F7E-80FEDA38AE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rectified-logistic function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estimate threshold, along with other parameters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31C7C-0EE4-D5C7-2E92-B465281A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B72D02-C187-E9DE-1C0F-35B15C1E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6"/>
            <a:ext cx="5132828" cy="587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4501C3-70F9-3356-6832-13F7462FFA3E}"/>
              </a:ext>
            </a:extLst>
          </p:cNvPr>
          <p:cNvSpPr/>
          <p:nvPr/>
        </p:nvSpPr>
        <p:spPr>
          <a:xfrm>
            <a:off x="6388284" y="4680064"/>
            <a:ext cx="5145348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EFAFC-C260-1EF2-219F-D674440C0C11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28C7-DE52-98A3-819F-92569F6E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52BF7-DCE9-00D5-1F67-7B0229CC6D3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rectified-logistic function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estimate threshold, along with other parameters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Hierarchical Bayesian gamma regression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simultaneously estimate recruitment curves for multiple participants 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posterior distributions over curve parameters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helps quantify uncertainty in estimation using the 95% highest density interval (HDI)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C637A-C5AA-227C-C2CA-4D106430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777A42-FA17-0AF4-C48C-48E0161A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7"/>
            <a:ext cx="5132828" cy="58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CD7304-A9E7-7EA5-757D-0DED95C658F2}"/>
              </a:ext>
            </a:extLst>
          </p:cNvPr>
          <p:cNvSpPr/>
          <p:nvPr/>
        </p:nvSpPr>
        <p:spPr>
          <a:xfrm>
            <a:off x="6388284" y="4680064"/>
            <a:ext cx="5145348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A112D-037F-2978-68F2-45200ECF042A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7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9312-7070-4B7F-6E8F-6F92C93B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06998A-60E7-9241-7975-8E33EE9D01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5828" y="1112206"/>
            <a:ext cx="5653206" cy="4921956"/>
          </a:xfrm>
        </p:spPr>
        <p:txBody>
          <a:bodyPr/>
          <a:lstStyle/>
          <a:p>
            <a:pPr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Recruitment curve</a:t>
            </a:r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threshold: intensity to produce minimal consistent response above offset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key indicator of neuromuscular excitability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or sigmoid functions can’t estimate this</a:t>
            </a:r>
          </a:p>
          <a:p>
            <a:pPr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rectified-logistic function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estimate threshold, along with other parameters</a:t>
            </a:r>
          </a:p>
          <a:p>
            <a:pPr lvl="2"/>
            <a:endParaRPr lang="en-US" sz="14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Hierarchical Bayesian gamma regression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simultaneously estimate recruitment curves for multiple participants 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posterior distributions over curve parameters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helps quantify uncertainty in estimation using the 95% highest density interval (HDI)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42FD5-585C-63A2-6D9F-7C95B59D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65165"/>
            <a:ext cx="10515600" cy="716084"/>
          </a:xfrm>
        </p:spPr>
        <p:txBody>
          <a:bodyPr>
            <a:normAutofit/>
          </a:bodyPr>
          <a:lstStyle/>
          <a:p>
            <a:r>
              <a:rPr lang="en-US" sz="3200" dirty="0"/>
              <a:t>MEP recruitment curves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BC0EF1-47DF-B699-D334-2800B628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1" y="163587"/>
            <a:ext cx="5132827" cy="58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10B44F-5831-ECB3-5630-6F05E1FF93FA}"/>
              </a:ext>
            </a:extLst>
          </p:cNvPr>
          <p:cNvSpPr/>
          <p:nvPr/>
        </p:nvSpPr>
        <p:spPr>
          <a:xfrm>
            <a:off x="10289132" y="4680064"/>
            <a:ext cx="1244499" cy="14464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E7315-8C7D-DA72-95D6-012D46419613}"/>
              </a:ext>
            </a:extLst>
          </p:cNvPr>
          <p:cNvSpPr/>
          <p:nvPr/>
        </p:nvSpPr>
        <p:spPr>
          <a:xfrm>
            <a:off x="10368382" y="2367353"/>
            <a:ext cx="1244499" cy="1858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2339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5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a196eb-81bf-4fc9-a5e0-9b07c5d17f8e">
      <Terms xmlns="http://schemas.microsoft.com/office/infopath/2007/PartnerControls"/>
    </lcf76f155ced4ddcb4097134ff3c332f>
    <TaxCatchAll xmlns="99b93aea-4c7b-49e9-a6df-e3d4010718e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ECD48A7F590419332838582EA2CEB" ma:contentTypeVersion="19" ma:contentTypeDescription="Create a new document." ma:contentTypeScope="" ma:versionID="61df5f5547eedca98d14a819c1ad3c36">
  <xsd:schema xmlns:xsd="http://www.w3.org/2001/XMLSchema" xmlns:xs="http://www.w3.org/2001/XMLSchema" xmlns:p="http://schemas.microsoft.com/office/2006/metadata/properties" xmlns:ns2="1913fa22-806a-48b4-9c9d-df00c0ace653" xmlns:ns3="03a196eb-81bf-4fc9-a5e0-9b07c5d17f8e" xmlns:ns4="99b93aea-4c7b-49e9-a6df-e3d4010718e6" targetNamespace="http://schemas.microsoft.com/office/2006/metadata/properties" ma:root="true" ma:fieldsID="d42b6b0b2f1d049801749e300f661968" ns2:_="" ns3:_="" ns4:_="">
    <xsd:import namespace="1913fa22-806a-48b4-9c9d-df00c0ace653"/>
    <xsd:import namespace="03a196eb-81bf-4fc9-a5e0-9b07c5d17f8e"/>
    <xsd:import namespace="99b93aea-4c7b-49e9-a6df-e3d4010718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3fa22-806a-48b4-9c9d-df00c0ace6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196eb-81bf-4fc9-a5e0-9b07c5d17f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08985e1-58d1-4979-a29a-a67426b543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b93aea-4c7b-49e9-a6df-e3d4010718e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b5a6ea0a-9114-4433-a248-c25f97faa431}" ma:internalName="TaxCatchAll" ma:showField="CatchAllData" ma:web="99b93aea-4c7b-49e9-a6df-e3d401071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21C208-3915-42F2-885C-0082FB6DEB11}">
  <ds:schemaRefs>
    <ds:schemaRef ds:uri="http://schemas.microsoft.com/office/2006/metadata/properties"/>
    <ds:schemaRef ds:uri="http://schemas.microsoft.com/office/infopath/2007/PartnerControls"/>
    <ds:schemaRef ds:uri="03a196eb-81bf-4fc9-a5e0-9b07c5d17f8e"/>
    <ds:schemaRef ds:uri="99b93aea-4c7b-49e9-a6df-e3d4010718e6"/>
  </ds:schemaRefs>
</ds:datastoreItem>
</file>

<file path=customXml/itemProps2.xml><?xml version="1.0" encoding="utf-8"?>
<ds:datastoreItem xmlns:ds="http://schemas.openxmlformats.org/officeDocument/2006/customXml" ds:itemID="{B0B304FB-C4CE-49CE-8B68-1CC4904FF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5E01DF-BEBF-4F53-B249-FC4D6043D07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12100</TotalTime>
  <Words>858</Words>
  <Application>Microsoft Office PowerPoint</Application>
  <PresentationFormat>Widescreen</PresentationFormat>
  <Paragraphs>197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Lucida Grande</vt:lpstr>
      <vt:lpstr>LucidaGrande</vt:lpstr>
      <vt:lpstr>UB Powerpoint Template</vt:lpstr>
      <vt:lpstr>Hierarchical Bayesian estimation of motor-evoked potential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MEP recruitment curves</vt:lpstr>
      <vt:lpstr>Superior predictive performance</vt:lpstr>
      <vt:lpstr>Superior predictive performance</vt:lpstr>
      <vt:lpstr>Robustness to outliers</vt:lpstr>
      <vt:lpstr>Robustness to outliers</vt:lpstr>
      <vt:lpstr>Improved threshold estimation on sparse data</vt:lpstr>
      <vt:lpstr>Detecting shift in threshold</vt:lpstr>
      <vt:lpstr>Supersedes the signed-rank test</vt:lpstr>
      <vt:lpstr>Multiple comparisons don’t require post-hoc correction</vt:lpstr>
      <vt:lpstr>Use case – Optimizing location in spinal cord stimulation</vt:lpstr>
      <vt:lpstr>Use case – Optimizing location in spinal cord stimulation</vt:lpstr>
      <vt:lpstr>Use case – Optimizing location in spinal cord stimulation</vt:lpstr>
      <vt:lpstr>Use case – Optimizing location in spinal cord stimulation</vt:lpstr>
      <vt:lpstr>Use case – Optimizing location in spinal cord stimulation</vt:lpstr>
      <vt:lpstr>Use case – Optimizing location in spinal cord stimulation</vt:lpstr>
      <vt:lpstr>Summary</vt:lpstr>
      <vt:lpstr>Thank you</vt:lpstr>
      <vt:lpstr>Hierarchical Bayesian model</vt:lpstr>
      <vt:lpstr>Synthetic data generation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James McIntosh</cp:lastModifiedBy>
  <cp:revision>365</cp:revision>
  <cp:lastPrinted>2024-10-06T08:50:29Z</cp:lastPrinted>
  <dcterms:created xsi:type="dcterms:W3CDTF">2016-06-28T14:05:07Z</dcterms:created>
  <dcterms:modified xsi:type="dcterms:W3CDTF">2025-06-24T19:37:01Z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0x0101001F8ECD48A7F590419332838582EA2CEB</vt:lpwstr>
  </property>
  <property fmtid="{D5CDD505-2E9C-101B-9397-08002B2CF9AE}" pid="3" name="MediaServiceImageTags">
    <vt:lpwstr/>
  </property>
</Properties>
</file>